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0" r:id="rId6"/>
    <p:sldId id="262" r:id="rId7"/>
    <p:sldId id="263" r:id="rId8"/>
    <p:sldId id="264" r:id="rId9"/>
    <p:sldId id="266" r:id="rId10"/>
    <p:sldId id="267" r:id="rId11"/>
    <p:sldId id="265" r:id="rId12"/>
    <p:sldId id="268" r:id="rId13"/>
    <p:sldId id="269" r:id="rId14"/>
    <p:sldId id="271" r:id="rId15"/>
    <p:sldId id="270"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58" autoAdjust="0"/>
    <p:restoredTop sz="94698"/>
  </p:normalViewPr>
  <p:slideViewPr>
    <p:cSldViewPr>
      <p:cViewPr>
        <p:scale>
          <a:sx n="140" d="100"/>
          <a:sy n="140" d="100"/>
        </p:scale>
        <p:origin x="592"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51E0D5-8355-425E-8147-9D357E5CCFE6}" type="datetimeFigureOut">
              <a:rPr lang="en-US" smtClean="0"/>
              <a:t>1/31/18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4C472-BCC4-413B-9D7B-A5AA2A8F349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51E0D5-8355-425E-8147-9D357E5CCFE6}" type="datetimeFigureOut">
              <a:rPr lang="en-US" smtClean="0"/>
              <a:t>1/31/18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4C472-BCC4-413B-9D7B-A5AA2A8F349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51E0D5-8355-425E-8147-9D357E5CCFE6}" type="datetimeFigureOut">
              <a:rPr lang="en-US" smtClean="0"/>
              <a:t>1/31/18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4C472-BCC4-413B-9D7B-A5AA2A8F349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51E0D5-8355-425E-8147-9D357E5CCFE6}" type="datetimeFigureOut">
              <a:rPr lang="en-US" smtClean="0"/>
              <a:t>1/31/18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4C472-BCC4-413B-9D7B-A5AA2A8F349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51E0D5-8355-425E-8147-9D357E5CCFE6}" type="datetimeFigureOut">
              <a:rPr lang="en-US" smtClean="0"/>
              <a:t>1/31/18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4C472-BCC4-413B-9D7B-A5AA2A8F349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51E0D5-8355-425E-8147-9D357E5CCFE6}" type="datetimeFigureOut">
              <a:rPr lang="en-US" smtClean="0"/>
              <a:t>1/31/18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D4C472-BCC4-413B-9D7B-A5AA2A8F349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51E0D5-8355-425E-8147-9D357E5CCFE6}" type="datetimeFigureOut">
              <a:rPr lang="en-US" smtClean="0"/>
              <a:t>1/31/18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D4C472-BCC4-413B-9D7B-A5AA2A8F349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51E0D5-8355-425E-8147-9D357E5CCFE6}" type="datetimeFigureOut">
              <a:rPr lang="en-US" smtClean="0"/>
              <a:t>1/31/18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D4C472-BCC4-413B-9D7B-A5AA2A8F349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51E0D5-8355-425E-8147-9D357E5CCFE6}" type="datetimeFigureOut">
              <a:rPr lang="en-US" smtClean="0"/>
              <a:t>1/31/18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D4C472-BCC4-413B-9D7B-A5AA2A8F349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51E0D5-8355-425E-8147-9D357E5CCFE6}" type="datetimeFigureOut">
              <a:rPr lang="en-US" smtClean="0"/>
              <a:t>1/31/18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D4C472-BCC4-413B-9D7B-A5AA2A8F349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51E0D5-8355-425E-8147-9D357E5CCFE6}" type="datetimeFigureOut">
              <a:rPr lang="en-US" smtClean="0"/>
              <a:t>1/31/18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D4C472-BCC4-413B-9D7B-A5AA2A8F349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51E0D5-8355-425E-8147-9D357E5CCFE6}" type="datetimeFigureOut">
              <a:rPr lang="en-US" smtClean="0"/>
              <a:t>1/31/18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D4C472-BCC4-413B-9D7B-A5AA2A8F349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192.168.1.100/dhis1/demo/sms/smsinput.action"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play.google.com/store/apps/details?id=org.dhis2.androidsm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C00000"/>
                </a:solidFill>
                <a:latin typeface="Tw Cen MT" pitchFamily="34" charset="0"/>
              </a:rPr>
              <a:t>DHIS2 SMS Mobile Client</a:t>
            </a:r>
            <a:endParaRPr lang="en-US" b="1" dirty="0">
              <a:solidFill>
                <a:srgbClr val="C00000"/>
              </a:solidFill>
              <a:latin typeface="Tw Cen MT"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latin typeface="Tw Cen MT" pitchFamily="34" charset="0"/>
              </a:rPr>
              <a:t>Add A Command </a:t>
            </a:r>
            <a:endParaRPr lang="en-US" dirty="0">
              <a:solidFill>
                <a:srgbClr val="C00000"/>
              </a:solidFill>
              <a:latin typeface="Tw Cen MT" pitchFamily="34" charset="0"/>
            </a:endParaRPr>
          </a:p>
        </p:txBody>
      </p:sp>
      <p:sp>
        <p:nvSpPr>
          <p:cNvPr id="3" name="Content Placeholder 2"/>
          <p:cNvSpPr>
            <a:spLocks noGrp="1"/>
          </p:cNvSpPr>
          <p:nvPr>
            <p:ph idx="1"/>
          </p:nvPr>
        </p:nvSpPr>
        <p:spPr>
          <a:xfrm>
            <a:off x="457200" y="1371600"/>
            <a:ext cx="8229600" cy="4525963"/>
          </a:xfrm>
        </p:spPr>
        <p:txBody>
          <a:bodyPr>
            <a:normAutofit fontScale="92500" lnSpcReduction="10000"/>
          </a:bodyPr>
          <a:lstStyle/>
          <a:p>
            <a:pPr>
              <a:buFont typeface="Wingdings" pitchFamily="2" charset="2"/>
              <a:buChar char="§"/>
            </a:pPr>
            <a:r>
              <a:rPr lang="en-US" dirty="0" smtClean="0">
                <a:latin typeface="Tw Cen MT" pitchFamily="34" charset="0"/>
              </a:rPr>
              <a:t>A command will be added – this is usually a key word which should relate to the type of elements that are to be captured – For example to configure a command for Attendances at a clinic. The </a:t>
            </a:r>
            <a:r>
              <a:rPr lang="en-US" dirty="0" err="1" smtClean="0">
                <a:latin typeface="Tw Cen MT" pitchFamily="34" charset="0"/>
              </a:rPr>
              <a:t>Att</a:t>
            </a:r>
            <a:r>
              <a:rPr lang="en-US" dirty="0" smtClean="0">
                <a:latin typeface="Tw Cen MT" pitchFamily="34" charset="0"/>
              </a:rPr>
              <a:t> or </a:t>
            </a:r>
            <a:r>
              <a:rPr lang="en-US" dirty="0" err="1" smtClean="0">
                <a:latin typeface="Tw Cen MT" pitchFamily="34" charset="0"/>
              </a:rPr>
              <a:t>Atten</a:t>
            </a:r>
            <a:r>
              <a:rPr lang="en-US" dirty="0" smtClean="0">
                <a:latin typeface="Tw Cen MT" pitchFamily="34" charset="0"/>
              </a:rPr>
              <a:t> would be ideal since you will be allocating attendance data elements to it. </a:t>
            </a:r>
          </a:p>
          <a:p>
            <a:pPr>
              <a:buFont typeface="Wingdings" pitchFamily="2" charset="2"/>
              <a:buChar char="§"/>
            </a:pPr>
            <a:r>
              <a:rPr lang="en-US" dirty="0" smtClean="0">
                <a:latin typeface="Tw Cen MT" pitchFamily="34" charset="0"/>
              </a:rPr>
              <a:t>After the Command has been added – you will click on edit to add the relevant data set and the allied data elements. Remember to leave the Parser – as Key Value Parser (which is the default) </a:t>
            </a:r>
            <a:endParaRPr lang="en-US" dirty="0">
              <a:latin typeface="Tw Cen MT"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latin typeface="Tw Cen MT" pitchFamily="34" charset="0"/>
              </a:rPr>
              <a:t>Editing the Command</a:t>
            </a:r>
            <a:endParaRPr lang="en-US" dirty="0">
              <a:solidFill>
                <a:srgbClr val="C00000"/>
              </a:solidFill>
              <a:latin typeface="Tw Cen MT" pitchFamily="34" charset="0"/>
            </a:endParaRPr>
          </a:p>
        </p:txBody>
      </p:sp>
      <p:pic>
        <p:nvPicPr>
          <p:cNvPr id="23553" name="Picture 1"/>
          <p:cNvPicPr>
            <a:picLocks noGrp="1" noChangeAspect="1" noChangeArrowheads="1"/>
          </p:cNvPicPr>
          <p:nvPr>
            <p:ph idx="1"/>
          </p:nvPr>
        </p:nvPicPr>
        <p:blipFill>
          <a:blip r:embed="rId2"/>
          <a:srcRect/>
          <a:stretch>
            <a:fillRect/>
          </a:stretch>
        </p:blipFill>
        <p:spPr bwMode="auto">
          <a:xfrm>
            <a:off x="457200" y="1752600"/>
            <a:ext cx="8229600" cy="295570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solidFill>
                  <a:srgbClr val="C00000"/>
                </a:solidFill>
                <a:latin typeface="Tw Cen MT" pitchFamily="34" charset="0"/>
              </a:rPr>
              <a:t>Editing the Command</a:t>
            </a:r>
            <a:endParaRPr lang="en-US" dirty="0"/>
          </a:p>
        </p:txBody>
      </p:sp>
      <p:sp>
        <p:nvSpPr>
          <p:cNvPr id="3" name="Content Placeholder 2"/>
          <p:cNvSpPr>
            <a:spLocks noGrp="1"/>
          </p:cNvSpPr>
          <p:nvPr>
            <p:ph idx="1"/>
          </p:nvPr>
        </p:nvSpPr>
        <p:spPr>
          <a:xfrm>
            <a:off x="457200" y="1143000"/>
            <a:ext cx="8229600" cy="1447800"/>
          </a:xfrm>
        </p:spPr>
        <p:txBody>
          <a:bodyPr>
            <a:normAutofit fontScale="85000" lnSpcReduction="10000"/>
          </a:bodyPr>
          <a:lstStyle/>
          <a:p>
            <a:pPr>
              <a:buFont typeface="Wingdings" pitchFamily="2" charset="2"/>
              <a:buChar char="§"/>
            </a:pPr>
            <a:r>
              <a:rPr lang="en-US" dirty="0" smtClean="0"/>
              <a:t>The command done, the data elements will be added and each one given a code (this is the code that gets included in the text and that will carry values) </a:t>
            </a:r>
          </a:p>
          <a:p>
            <a:pPr>
              <a:buFont typeface="Wingdings" pitchFamily="2" charset="2"/>
              <a:buChar char="§"/>
            </a:pPr>
            <a:endParaRPr lang="en-US" dirty="0"/>
          </a:p>
          <a:p>
            <a:pPr>
              <a:buNone/>
            </a:pPr>
            <a:endParaRPr lang="en-US" dirty="0" smtClean="0"/>
          </a:p>
          <a:p>
            <a:pPr>
              <a:buNone/>
            </a:pPr>
            <a:endParaRPr lang="en-US" dirty="0"/>
          </a:p>
        </p:txBody>
      </p:sp>
      <p:pic>
        <p:nvPicPr>
          <p:cNvPr id="24580" name="Picture 4"/>
          <p:cNvPicPr>
            <a:picLocks noChangeAspect="1" noChangeArrowheads="1"/>
          </p:cNvPicPr>
          <p:nvPr/>
        </p:nvPicPr>
        <p:blipFill>
          <a:blip r:embed="rId2"/>
          <a:srcRect/>
          <a:stretch>
            <a:fillRect/>
          </a:stretch>
        </p:blipFill>
        <p:spPr bwMode="auto">
          <a:xfrm>
            <a:off x="2514600" y="2514600"/>
            <a:ext cx="4529137" cy="4094091"/>
          </a:xfrm>
          <a:prstGeom prst="rect">
            <a:avLst/>
          </a:prstGeom>
          <a:noFill/>
          <a:ln w="9525">
            <a:solidFill>
              <a:schemeClr val="accent1"/>
            </a:solid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solidFill>
                  <a:srgbClr val="C00000"/>
                </a:solidFill>
                <a:latin typeface="Tw Cen MT" pitchFamily="34" charset="0"/>
              </a:rPr>
              <a:t>Add a User</a:t>
            </a:r>
            <a:endParaRPr lang="en-US" dirty="0">
              <a:solidFill>
                <a:srgbClr val="C00000"/>
              </a:solidFill>
              <a:latin typeface="Tw Cen MT" pitchFamily="34" charset="0"/>
            </a:endParaRPr>
          </a:p>
        </p:txBody>
      </p:sp>
      <p:sp>
        <p:nvSpPr>
          <p:cNvPr id="3" name="Content Placeholder 2"/>
          <p:cNvSpPr>
            <a:spLocks noGrp="1"/>
          </p:cNvSpPr>
          <p:nvPr>
            <p:ph idx="1"/>
          </p:nvPr>
        </p:nvSpPr>
        <p:spPr>
          <a:xfrm>
            <a:off x="457200" y="1219200"/>
            <a:ext cx="8229600" cy="4525963"/>
          </a:xfrm>
        </p:spPr>
        <p:txBody>
          <a:bodyPr>
            <a:normAutofit lnSpcReduction="10000"/>
          </a:bodyPr>
          <a:lstStyle/>
          <a:p>
            <a:pPr>
              <a:buFont typeface="Wingdings" pitchFamily="2" charset="2"/>
              <a:buChar char="§"/>
            </a:pPr>
            <a:r>
              <a:rPr lang="en-US" dirty="0" smtClean="0">
                <a:latin typeface="Tw Cen MT" pitchFamily="34" charset="0"/>
              </a:rPr>
              <a:t>The SMS gateway will need to access the server via a user who has access to the SMS Module (this user’s GSM number should also be a valid terrestrial telephone line – pls note the server DOES NOT INTERPRETE characters so the gateway user’s name SHOULD NOT include + but should have the valid country code) e.g.</a:t>
            </a:r>
          </a:p>
          <a:p>
            <a:pPr>
              <a:buFont typeface="Wingdings" pitchFamily="2" charset="2"/>
              <a:buChar char="§"/>
            </a:pPr>
            <a:r>
              <a:rPr lang="en-US" dirty="0" smtClean="0">
                <a:latin typeface="Tw Cen MT" pitchFamily="34" charset="0"/>
              </a:rPr>
              <a:t>2348075360533          </a:t>
            </a:r>
            <a:r>
              <a:rPr lang="en-US" sz="3600" b="1" dirty="0" smtClean="0">
                <a:solidFill>
                  <a:srgbClr val="C00000"/>
                </a:solidFill>
                <a:latin typeface="Tw Cen MT" pitchFamily="34" charset="0"/>
              </a:rPr>
              <a:t>√</a:t>
            </a:r>
            <a:endParaRPr lang="en-US" b="1" dirty="0" smtClean="0">
              <a:solidFill>
                <a:srgbClr val="C00000"/>
              </a:solidFill>
              <a:latin typeface="Tw Cen MT" pitchFamily="34" charset="0"/>
            </a:endParaRPr>
          </a:p>
          <a:p>
            <a:pPr>
              <a:buFont typeface="Wingdings" pitchFamily="2" charset="2"/>
              <a:buChar char="§"/>
            </a:pPr>
            <a:r>
              <a:rPr lang="en-US" dirty="0" smtClean="0">
                <a:latin typeface="Tw Cen MT" pitchFamily="34" charset="0"/>
              </a:rPr>
              <a:t>+2348065360433        </a:t>
            </a:r>
            <a:r>
              <a:rPr lang="el-GR" dirty="0" smtClean="0">
                <a:solidFill>
                  <a:srgbClr val="FF0000"/>
                </a:solidFill>
                <a:latin typeface="Cambria Math"/>
                <a:ea typeface="Cambria Math"/>
              </a:rPr>
              <a:t>Χ</a:t>
            </a:r>
            <a:endParaRPr lang="en-US" dirty="0">
              <a:solidFill>
                <a:srgbClr val="FF0000"/>
              </a:solidFill>
              <a:latin typeface="Tw Cen MT"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solidFill>
                  <a:srgbClr val="C00000"/>
                </a:solidFill>
                <a:latin typeface="Tw Cen MT" pitchFamily="34" charset="0"/>
              </a:rPr>
              <a:t>Add a User</a:t>
            </a:r>
            <a:endParaRPr lang="en-US" dirty="0"/>
          </a:p>
        </p:txBody>
      </p:sp>
      <p:pic>
        <p:nvPicPr>
          <p:cNvPr id="26626" name="Picture 2"/>
          <p:cNvPicPr>
            <a:picLocks noChangeAspect="1" noChangeArrowheads="1"/>
          </p:cNvPicPr>
          <p:nvPr/>
        </p:nvPicPr>
        <p:blipFill>
          <a:blip r:embed="rId2"/>
          <a:srcRect/>
          <a:stretch>
            <a:fillRect/>
          </a:stretch>
        </p:blipFill>
        <p:spPr bwMode="auto">
          <a:xfrm>
            <a:off x="914400" y="1045268"/>
            <a:ext cx="7543800" cy="436493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TextBox 5"/>
          <p:cNvSpPr txBox="1"/>
          <p:nvPr/>
        </p:nvSpPr>
        <p:spPr>
          <a:xfrm>
            <a:off x="990600" y="5638800"/>
            <a:ext cx="7543800" cy="369332"/>
          </a:xfrm>
          <a:prstGeom prst="rect">
            <a:avLst/>
          </a:prstGeom>
          <a:noFill/>
        </p:spPr>
        <p:txBody>
          <a:bodyPr wrap="square" rtlCol="0">
            <a:spAutoFit/>
          </a:bodyPr>
          <a:lstStyle/>
          <a:p>
            <a:pPr algn="ctr"/>
            <a:r>
              <a:rPr lang="en-US" dirty="0" smtClean="0"/>
              <a:t>Ensure the SMS User role can see the SMS Module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latin typeface="Tw Cen MT" pitchFamily="34" charset="0"/>
              </a:rPr>
              <a:t>Add a User</a:t>
            </a:r>
            <a:endParaRPr lang="en-US" dirty="0"/>
          </a:p>
        </p:txBody>
      </p:sp>
      <p:pic>
        <p:nvPicPr>
          <p:cNvPr id="25602" name="Picture 2"/>
          <p:cNvPicPr>
            <a:picLocks noGrp="1" noChangeAspect="1" noChangeArrowheads="1"/>
          </p:cNvPicPr>
          <p:nvPr>
            <p:ph idx="1"/>
          </p:nvPr>
        </p:nvPicPr>
        <p:blipFill>
          <a:blip r:embed="rId2"/>
          <a:srcRect/>
          <a:stretch>
            <a:fillRect/>
          </a:stretch>
        </p:blipFill>
        <p:spPr bwMode="auto">
          <a:xfrm>
            <a:off x="1981201" y="1600200"/>
            <a:ext cx="4906332" cy="4525963"/>
          </a:xfrm>
          <a:prstGeom prst="rect">
            <a:avLst/>
          </a:prstGeom>
          <a:noFill/>
          <a:ln w="9525">
            <a:solidFill>
              <a:schemeClr val="tx1"/>
            </a:solid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C00000"/>
                </a:solidFill>
                <a:latin typeface="Tw Cen MT" pitchFamily="34" charset="0"/>
              </a:rPr>
              <a:t>SMS Gateway</a:t>
            </a:r>
            <a:endParaRPr lang="en-US" dirty="0">
              <a:solidFill>
                <a:srgbClr val="C00000"/>
              </a:solidFill>
              <a:latin typeface="Tw Cen MT" pitchFamily="34" charset="0"/>
            </a:endParaRPr>
          </a:p>
        </p:txBody>
      </p:sp>
      <p:sp>
        <p:nvSpPr>
          <p:cNvPr id="3" name="Content Placeholder 2"/>
          <p:cNvSpPr>
            <a:spLocks noGrp="1"/>
          </p:cNvSpPr>
          <p:nvPr>
            <p:ph idx="1"/>
          </p:nvPr>
        </p:nvSpPr>
        <p:spPr>
          <a:xfrm>
            <a:off x="457200" y="914400"/>
            <a:ext cx="8229600" cy="1143000"/>
          </a:xfrm>
        </p:spPr>
        <p:txBody>
          <a:bodyPr>
            <a:normAutofit fontScale="92500" lnSpcReduction="20000"/>
          </a:bodyPr>
          <a:lstStyle/>
          <a:p>
            <a:pPr>
              <a:buFont typeface="Wingdings" pitchFamily="2" charset="2"/>
              <a:buChar char="§"/>
            </a:pPr>
            <a:r>
              <a:rPr lang="en-US" sz="2800" dirty="0" smtClean="0">
                <a:latin typeface="Tw Cen MT" pitchFamily="34" charset="0"/>
              </a:rPr>
              <a:t>The SMS gateway relies on the Bulk SMS so you have to ensure that the Bulk SMS is started. This is done by editing the gateway configuration like this:  </a:t>
            </a:r>
          </a:p>
          <a:p>
            <a:pPr>
              <a:buNone/>
            </a:pPr>
            <a:endParaRPr lang="en-US" dirty="0">
              <a:latin typeface="Tw Cen MT" pitchFamily="34" charset="0"/>
            </a:endParaRPr>
          </a:p>
        </p:txBody>
      </p:sp>
      <p:pic>
        <p:nvPicPr>
          <p:cNvPr id="27650" name="Picture 2"/>
          <p:cNvPicPr>
            <a:picLocks noChangeAspect="1" noChangeArrowheads="1"/>
          </p:cNvPicPr>
          <p:nvPr/>
        </p:nvPicPr>
        <p:blipFill>
          <a:blip r:embed="rId2"/>
          <a:srcRect/>
          <a:stretch>
            <a:fillRect/>
          </a:stretch>
        </p:blipFill>
        <p:spPr bwMode="auto">
          <a:xfrm>
            <a:off x="1447800" y="3810000"/>
            <a:ext cx="6019800" cy="2772583"/>
          </a:xfrm>
          <a:prstGeom prst="rect">
            <a:avLst/>
          </a:prstGeom>
          <a:noFill/>
          <a:ln w="9525">
            <a:noFill/>
            <a:miter lim="800000"/>
            <a:headEnd/>
            <a:tailEnd/>
          </a:ln>
          <a:effectLst/>
        </p:spPr>
      </p:pic>
      <p:pic>
        <p:nvPicPr>
          <p:cNvPr id="27651" name="Picture 3"/>
          <p:cNvPicPr>
            <a:picLocks noChangeAspect="1" noChangeArrowheads="1"/>
          </p:cNvPicPr>
          <p:nvPr/>
        </p:nvPicPr>
        <p:blipFill>
          <a:blip r:embed="rId3"/>
          <a:srcRect/>
          <a:stretch>
            <a:fillRect/>
          </a:stretch>
        </p:blipFill>
        <p:spPr bwMode="auto">
          <a:xfrm>
            <a:off x="1447800" y="1905000"/>
            <a:ext cx="6858000" cy="19431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latin typeface="Tw Cen MT" pitchFamily="34" charset="0"/>
              </a:rPr>
              <a:t>Configure the Gateway App. </a:t>
            </a:r>
            <a:endParaRPr lang="en-US" dirty="0">
              <a:solidFill>
                <a:srgbClr val="C00000"/>
              </a:solidFill>
              <a:latin typeface="Tw Cen MT" pitchFamily="34" charset="0"/>
            </a:endParaRPr>
          </a:p>
        </p:txBody>
      </p:sp>
      <p:sp>
        <p:nvSpPr>
          <p:cNvPr id="3" name="Content Placeholder 2"/>
          <p:cNvSpPr>
            <a:spLocks noGrp="1"/>
          </p:cNvSpPr>
          <p:nvPr>
            <p:ph idx="1"/>
          </p:nvPr>
        </p:nvSpPr>
        <p:spPr>
          <a:xfrm>
            <a:off x="457200" y="1219201"/>
            <a:ext cx="8229600" cy="1295400"/>
          </a:xfrm>
        </p:spPr>
        <p:txBody>
          <a:bodyPr>
            <a:normAutofit fontScale="85000" lnSpcReduction="10000"/>
          </a:bodyPr>
          <a:lstStyle/>
          <a:p>
            <a:pPr>
              <a:buFont typeface="Wingdings" pitchFamily="2" charset="2"/>
              <a:buChar char="§"/>
            </a:pPr>
            <a:r>
              <a:rPr lang="en-US" sz="3100" dirty="0" smtClean="0">
                <a:latin typeface="Tw Cen MT" pitchFamily="34" charset="0"/>
              </a:rPr>
              <a:t>The Gateway needs to point to the server using the Mobile User and the Key Word, in order to receive data. </a:t>
            </a:r>
          </a:p>
          <a:p>
            <a:pPr>
              <a:buNone/>
            </a:pPr>
            <a:r>
              <a:rPr lang="en-US" sz="3100" dirty="0" smtClean="0">
                <a:latin typeface="Tw Cen MT" pitchFamily="34" charset="0"/>
              </a:rPr>
              <a:t>Url – needs to point to the location of your server</a:t>
            </a:r>
          </a:p>
          <a:p>
            <a:pPr>
              <a:buNone/>
            </a:pPr>
            <a:endParaRPr lang="en-US" sz="3100" dirty="0">
              <a:latin typeface="Tw Cen MT" pitchFamily="34" charset="0"/>
            </a:endParaRPr>
          </a:p>
          <a:p>
            <a:pPr>
              <a:buNone/>
            </a:pPr>
            <a:endParaRPr lang="en-US" sz="3100" dirty="0" smtClean="0">
              <a:latin typeface="Tw Cen MT" pitchFamily="34" charset="0"/>
            </a:endParaRPr>
          </a:p>
          <a:p>
            <a:pPr>
              <a:buNone/>
            </a:pPr>
            <a:endParaRPr lang="en-US" sz="3100" dirty="0">
              <a:latin typeface="Tw Cen MT" pitchFamily="34" charset="0"/>
            </a:endParaRPr>
          </a:p>
          <a:p>
            <a:pPr>
              <a:buNone/>
            </a:pPr>
            <a:endParaRPr lang="en-US" sz="2800" dirty="0" smtClean="0">
              <a:latin typeface="Tw Cen MT" pitchFamily="34" charset="0"/>
            </a:endParaRPr>
          </a:p>
          <a:p>
            <a:pPr>
              <a:buNone/>
            </a:pPr>
            <a:endParaRPr lang="en-US" sz="2800" dirty="0">
              <a:latin typeface="Tw Cen MT" pitchFamily="34" charset="0"/>
            </a:endParaRPr>
          </a:p>
        </p:txBody>
      </p:sp>
      <p:sp>
        <p:nvSpPr>
          <p:cNvPr id="6" name="TextBox 5"/>
          <p:cNvSpPr txBox="1"/>
          <p:nvPr/>
        </p:nvSpPr>
        <p:spPr>
          <a:xfrm>
            <a:off x="838200" y="2667000"/>
            <a:ext cx="640080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s-ES_tradnl" dirty="0" smtClean="0">
                <a:hlinkClick r:id="rId2"/>
              </a:rPr>
              <a:t>http</a:t>
            </a:r>
            <a:r>
              <a:rPr lang="es-ES_tradnl" dirty="0">
                <a:hlinkClick r:id="rId2"/>
              </a:rPr>
              <a:t>://192.168.1.2/academy2/dhis</a:t>
            </a:r>
            <a:r>
              <a:rPr lang="en-US" dirty="0" smtClean="0">
                <a:hlinkClick r:id="rId2"/>
              </a:rPr>
              <a:t>/sms/smsinput.action</a:t>
            </a:r>
            <a:endParaRPr lang="en-US" dirty="0" smtClean="0"/>
          </a:p>
          <a:p>
            <a:r>
              <a:rPr lang="en-US" dirty="0" smtClean="0"/>
              <a:t> </a:t>
            </a:r>
            <a:endParaRPr lang="en-US" dirty="0"/>
          </a:p>
        </p:txBody>
      </p:sp>
      <p:sp>
        <p:nvSpPr>
          <p:cNvPr id="7" name="TextBox 6"/>
          <p:cNvSpPr txBox="1"/>
          <p:nvPr/>
        </p:nvSpPr>
        <p:spPr>
          <a:xfrm>
            <a:off x="838200" y="3429001"/>
            <a:ext cx="6400800" cy="1477328"/>
          </a:xfrm>
          <a:prstGeom prst="rect">
            <a:avLst/>
          </a:prstGeom>
          <a:noFill/>
        </p:spPr>
        <p:txBody>
          <a:bodyPr wrap="square" rtlCol="0">
            <a:spAutoFit/>
          </a:bodyPr>
          <a:lstStyle/>
          <a:p>
            <a:r>
              <a:rPr lang="en-US" dirty="0" smtClean="0">
                <a:latin typeface="Tw Cen MT" pitchFamily="34" charset="0"/>
              </a:rPr>
              <a:t>DHIS2 username: Is the User Name that was configured for Mob  </a:t>
            </a:r>
          </a:p>
          <a:p>
            <a:endParaRPr lang="en-US" dirty="0"/>
          </a:p>
          <a:p>
            <a:endParaRPr lang="en-US" dirty="0" smtClean="0"/>
          </a:p>
          <a:p>
            <a:endParaRPr lang="en-US" dirty="0" smtClean="0"/>
          </a:p>
          <a:p>
            <a:endParaRPr lang="en-US" dirty="0"/>
          </a:p>
        </p:txBody>
      </p:sp>
      <p:sp>
        <p:nvSpPr>
          <p:cNvPr id="9" name="TextBox 8"/>
          <p:cNvSpPr txBox="1"/>
          <p:nvPr/>
        </p:nvSpPr>
        <p:spPr>
          <a:xfrm>
            <a:off x="838200" y="3962400"/>
            <a:ext cx="647700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err="1" smtClean="0"/>
              <a:t>trump</a:t>
            </a:r>
            <a:r>
              <a:rPr lang="en-US" dirty="0" err="1" smtClean="0"/>
              <a:t>_Mobile</a:t>
            </a:r>
            <a:r>
              <a:rPr lang="en-US" dirty="0" smtClean="0"/>
              <a:t> </a:t>
            </a:r>
            <a:r>
              <a:rPr lang="en-US" dirty="0" smtClean="0"/>
              <a:t>(this format is NOT compulsory)</a:t>
            </a:r>
            <a:endParaRPr lang="en-US" dirty="0"/>
          </a:p>
        </p:txBody>
      </p:sp>
      <p:sp>
        <p:nvSpPr>
          <p:cNvPr id="10" name="TextBox 9"/>
          <p:cNvSpPr txBox="1"/>
          <p:nvPr/>
        </p:nvSpPr>
        <p:spPr>
          <a:xfrm>
            <a:off x="762000" y="4648200"/>
            <a:ext cx="6629400" cy="369332"/>
          </a:xfrm>
          <a:prstGeom prst="rect">
            <a:avLst/>
          </a:prstGeom>
          <a:noFill/>
        </p:spPr>
        <p:txBody>
          <a:bodyPr wrap="square" rtlCol="0">
            <a:spAutoFit/>
          </a:bodyPr>
          <a:lstStyle/>
          <a:p>
            <a:r>
              <a:rPr lang="en-US" dirty="0" smtClean="0"/>
              <a:t>Commands to Forward (comma separated)</a:t>
            </a:r>
            <a:endParaRPr lang="en-US" dirty="0"/>
          </a:p>
        </p:txBody>
      </p:sp>
      <p:sp>
        <p:nvSpPr>
          <p:cNvPr id="11" name="TextBox 10"/>
          <p:cNvSpPr txBox="1"/>
          <p:nvPr/>
        </p:nvSpPr>
        <p:spPr>
          <a:xfrm>
            <a:off x="838200" y="5105400"/>
            <a:ext cx="655320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err="1" smtClean="0"/>
              <a:t>Atten</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latin typeface="Tw Cen MT" pitchFamily="34" charset="0"/>
              </a:rPr>
              <a:t>Pushing Data</a:t>
            </a:r>
            <a:endParaRPr lang="en-US" dirty="0">
              <a:latin typeface="Tw Cen MT" pitchFamily="34" charset="0"/>
            </a:endParaRPr>
          </a:p>
        </p:txBody>
      </p:sp>
      <p:sp>
        <p:nvSpPr>
          <p:cNvPr id="3" name="Content Placeholder 2"/>
          <p:cNvSpPr>
            <a:spLocks noGrp="1"/>
          </p:cNvSpPr>
          <p:nvPr>
            <p:ph idx="1"/>
          </p:nvPr>
        </p:nvSpPr>
        <p:spPr>
          <a:xfrm>
            <a:off x="457200" y="990601"/>
            <a:ext cx="8229600" cy="1523999"/>
          </a:xfrm>
        </p:spPr>
        <p:txBody>
          <a:bodyPr>
            <a:normAutofit fontScale="70000" lnSpcReduction="20000"/>
          </a:bodyPr>
          <a:lstStyle/>
          <a:p>
            <a:pPr>
              <a:buFont typeface="Wingdings" pitchFamily="2" charset="2"/>
              <a:buChar char="§"/>
            </a:pPr>
            <a:r>
              <a:rPr lang="en-US" dirty="0" smtClean="0">
                <a:latin typeface="Tw Cen MT" pitchFamily="34" charset="0"/>
              </a:rPr>
              <a:t>To push data onto the server (after ALL configurations have been completed), the sender needs to construct his or her text message in the format that speaks to the previously constructed SMS command for example to push data for the </a:t>
            </a:r>
            <a:r>
              <a:rPr lang="en-US" dirty="0" err="1" smtClean="0">
                <a:latin typeface="Tw Cen MT" pitchFamily="34" charset="0"/>
              </a:rPr>
              <a:t>Atten</a:t>
            </a:r>
            <a:r>
              <a:rPr lang="en-US" dirty="0" smtClean="0">
                <a:latin typeface="Tw Cen MT" pitchFamily="34" charset="0"/>
              </a:rPr>
              <a:t> SMS command the following text will be constructed on the senders phone and pushed:  </a:t>
            </a:r>
            <a:endParaRPr lang="en-US" dirty="0">
              <a:latin typeface="Tw Cen MT" pitchFamily="34" charset="0"/>
            </a:endParaRPr>
          </a:p>
        </p:txBody>
      </p:sp>
      <p:sp>
        <p:nvSpPr>
          <p:cNvPr id="4" name="TextBox 3"/>
          <p:cNvSpPr txBox="1"/>
          <p:nvPr/>
        </p:nvSpPr>
        <p:spPr>
          <a:xfrm>
            <a:off x="1143000" y="2590800"/>
            <a:ext cx="723900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err="1" smtClean="0"/>
              <a:t>Atten</a:t>
            </a:r>
            <a:r>
              <a:rPr lang="en-US" dirty="0" smtClean="0"/>
              <a:t> </a:t>
            </a:r>
            <a:r>
              <a:rPr lang="en-US" dirty="0" err="1" smtClean="0"/>
              <a:t>a.y.b.n.c.y.d.y</a:t>
            </a:r>
            <a:endParaRPr lang="en-US" dirty="0"/>
          </a:p>
        </p:txBody>
      </p:sp>
      <p:sp>
        <p:nvSpPr>
          <p:cNvPr id="5" name="TextBox 4"/>
          <p:cNvSpPr txBox="1"/>
          <p:nvPr/>
        </p:nvSpPr>
        <p:spPr>
          <a:xfrm>
            <a:off x="533400" y="3352800"/>
            <a:ext cx="8229600" cy="3693319"/>
          </a:xfrm>
          <a:prstGeom prst="rect">
            <a:avLst/>
          </a:prstGeom>
          <a:noFill/>
        </p:spPr>
        <p:txBody>
          <a:bodyPr wrap="square" rtlCol="0">
            <a:spAutoFit/>
          </a:bodyPr>
          <a:lstStyle/>
          <a:p>
            <a:r>
              <a:rPr lang="en-US" dirty="0" smtClean="0">
                <a:latin typeface="Tw Cen MT" pitchFamily="34" charset="0"/>
              </a:rPr>
              <a:t>The above SMS will be interpreted as</a:t>
            </a:r>
          </a:p>
          <a:p>
            <a:endParaRPr lang="en-US" dirty="0">
              <a:latin typeface="Tw Cen MT" pitchFamily="34" charset="0"/>
            </a:endParaRPr>
          </a:p>
          <a:p>
            <a:r>
              <a:rPr lang="en-US" dirty="0" smtClean="0">
                <a:latin typeface="Tw Cen MT" pitchFamily="34" charset="0"/>
              </a:rPr>
              <a:t>MNCH ANC Attendance: y</a:t>
            </a:r>
          </a:p>
          <a:p>
            <a:r>
              <a:rPr lang="en-US" dirty="0" smtClean="0">
                <a:latin typeface="Tw Cen MT" pitchFamily="34" charset="0"/>
              </a:rPr>
              <a:t>MNCH ANC Registrants:  n</a:t>
            </a:r>
            <a:br>
              <a:rPr lang="en-US" dirty="0" smtClean="0">
                <a:latin typeface="Tw Cen MT" pitchFamily="34" charset="0"/>
              </a:rPr>
            </a:br>
            <a:r>
              <a:rPr lang="en-US" dirty="0" smtClean="0">
                <a:latin typeface="Tw Cen MT" pitchFamily="34" charset="0"/>
              </a:rPr>
              <a:t>MNCH Breech/Shoulder Delivery: y</a:t>
            </a:r>
          </a:p>
          <a:p>
            <a:r>
              <a:rPr lang="en-US" dirty="0" smtClean="0">
                <a:latin typeface="Tw Cen MT" pitchFamily="34" charset="0"/>
              </a:rPr>
              <a:t>MNCH Caesarean Section Deliveries: y</a:t>
            </a:r>
          </a:p>
          <a:p>
            <a:r>
              <a:rPr lang="en-US" dirty="0" smtClean="0">
                <a:latin typeface="Tw Cen MT" pitchFamily="34" charset="0"/>
              </a:rPr>
              <a:t>MNCH Cases of Anemia during pregnancy: 56</a:t>
            </a:r>
          </a:p>
          <a:p>
            <a:endParaRPr lang="en-US" dirty="0" smtClean="0">
              <a:latin typeface="Tw Cen MT" pitchFamily="34" charset="0"/>
            </a:endParaRPr>
          </a:p>
          <a:p>
            <a:r>
              <a:rPr lang="en-US" dirty="0" smtClean="0">
                <a:latin typeface="Tw Cen MT" pitchFamily="34" charset="0"/>
              </a:rPr>
              <a:t/>
            </a:r>
            <a:br>
              <a:rPr lang="en-US" dirty="0" smtClean="0">
                <a:latin typeface="Tw Cen MT" pitchFamily="34" charset="0"/>
              </a:rPr>
            </a:br>
            <a:r>
              <a:rPr lang="en-US" dirty="0" smtClean="0">
                <a:latin typeface="Tw Cen MT" pitchFamily="34" charset="0"/>
              </a:rPr>
              <a:t/>
            </a:r>
            <a:br>
              <a:rPr lang="en-US" dirty="0" smtClean="0">
                <a:latin typeface="Tw Cen MT" pitchFamily="34" charset="0"/>
              </a:rPr>
            </a:br>
            <a:r>
              <a:rPr lang="en-US" dirty="0" smtClean="0">
                <a:latin typeface="Tw Cen MT" pitchFamily="34" charset="0"/>
              </a:rPr>
              <a:t> </a:t>
            </a:r>
          </a:p>
          <a:p>
            <a:endParaRPr lang="en-US" dirty="0">
              <a:latin typeface="Tw Cen MT" pitchFamily="34" charset="0"/>
            </a:endParaRPr>
          </a:p>
          <a:p>
            <a:endParaRPr lang="en-US" dirty="0">
              <a:latin typeface="Tw Cen MT"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Background: </a:t>
            </a:r>
            <a:endParaRPr lang="en-US" b="1" dirty="0">
              <a:solidFill>
                <a:srgbClr val="C00000"/>
              </a:solidFill>
            </a:endParaRPr>
          </a:p>
        </p:txBody>
      </p:sp>
      <p:sp>
        <p:nvSpPr>
          <p:cNvPr id="3" name="Content Placeholder 2"/>
          <p:cNvSpPr>
            <a:spLocks noGrp="1"/>
          </p:cNvSpPr>
          <p:nvPr>
            <p:ph idx="1"/>
          </p:nvPr>
        </p:nvSpPr>
        <p:spPr/>
        <p:txBody>
          <a:bodyPr/>
          <a:lstStyle/>
          <a:p>
            <a:pPr>
              <a:buFont typeface="Wingdings" pitchFamily="2" charset="2"/>
              <a:buChar char="§"/>
            </a:pPr>
            <a:r>
              <a:rPr lang="en-US" dirty="0" smtClean="0">
                <a:latin typeface="Tw Cen MT" pitchFamily="34" charset="0"/>
              </a:rPr>
              <a:t>The DHIS2 SMS Client is the least sophisticated mobile module. </a:t>
            </a:r>
          </a:p>
          <a:p>
            <a:pPr>
              <a:buFont typeface="Wingdings" pitchFamily="2" charset="2"/>
              <a:buChar char="§"/>
            </a:pPr>
            <a:r>
              <a:rPr lang="en-US" dirty="0" smtClean="0">
                <a:latin typeface="Tw Cen MT" pitchFamily="34" charset="0"/>
              </a:rPr>
              <a:t>It is so designed for small datasets for which reporting could be adhoc. </a:t>
            </a:r>
          </a:p>
          <a:p>
            <a:pPr>
              <a:buFont typeface="Wingdings" pitchFamily="2" charset="2"/>
              <a:buChar char="§"/>
            </a:pPr>
            <a:r>
              <a:rPr lang="en-US" dirty="0" smtClean="0">
                <a:latin typeface="Tw Cen MT" pitchFamily="34" charset="0"/>
              </a:rPr>
              <a:t>The SMS client is hardware independent (any mobile phone can communicate with it).  </a:t>
            </a:r>
            <a:endParaRPr lang="en-US" dirty="0">
              <a:latin typeface="Tw Cen MT"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latin typeface="Tw Cen MT" pitchFamily="34" charset="0"/>
              </a:rPr>
              <a:t>Setting up the DHIS2 SMS</a:t>
            </a:r>
            <a:endParaRPr lang="en-US" dirty="0">
              <a:solidFill>
                <a:srgbClr val="C00000"/>
              </a:solidFill>
              <a:latin typeface="Tw Cen MT" pitchFamily="34" charset="0"/>
            </a:endParaRPr>
          </a:p>
        </p:txBody>
      </p:sp>
      <p:sp>
        <p:nvSpPr>
          <p:cNvPr id="3" name="Content Placeholder 2"/>
          <p:cNvSpPr>
            <a:spLocks noGrp="1"/>
          </p:cNvSpPr>
          <p:nvPr>
            <p:ph idx="1"/>
          </p:nvPr>
        </p:nvSpPr>
        <p:spPr/>
        <p:txBody>
          <a:bodyPr/>
          <a:lstStyle/>
          <a:p>
            <a:pPr>
              <a:buFont typeface="Wingdings" pitchFamily="2" charset="2"/>
              <a:buChar char="§"/>
            </a:pPr>
            <a:r>
              <a:rPr lang="en-US" dirty="0" smtClean="0">
                <a:latin typeface="Tw Cen MT" pitchFamily="34" charset="0"/>
              </a:rPr>
              <a:t>The SMS Mobile runs on an Android Gateway – that is available from the Google play store</a:t>
            </a:r>
            <a:endParaRPr lang="en-US" dirty="0" smtClean="0"/>
          </a:p>
          <a:p>
            <a:pPr>
              <a:buFont typeface="Wingdings" pitchFamily="2" charset="2"/>
              <a:buChar char="§"/>
            </a:pPr>
            <a:r>
              <a:rPr lang="en-US" dirty="0" smtClean="0">
                <a:latin typeface="Tw Cen MT" pitchFamily="34" charset="0"/>
              </a:rPr>
              <a:t>This SMS gateway is largely designed for testing (and small deployments) For Larger deployments – a commercial gateway run by a Mobile services provider will be necessary. </a:t>
            </a:r>
            <a:endParaRPr lang="en-US" dirty="0">
              <a:latin typeface="Tw Cen MT"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Nokia-Asha-210-social.jpg"/>
          <p:cNvPicPr>
            <a:picLocks noGrp="1" noChangeAspect="1"/>
          </p:cNvPicPr>
          <p:nvPr>
            <p:ph idx="1"/>
          </p:nvPr>
        </p:nvPicPr>
        <p:blipFill>
          <a:blip r:embed="rId2" cstate="print"/>
          <a:stretch>
            <a:fillRect/>
          </a:stretch>
        </p:blipFill>
        <p:spPr>
          <a:xfrm flipH="1">
            <a:off x="457200" y="3810000"/>
            <a:ext cx="2316163" cy="2316163"/>
          </a:xfrm>
        </p:spPr>
      </p:pic>
      <p:sp>
        <p:nvSpPr>
          <p:cNvPr id="5" name="Lightning Bolt 4"/>
          <p:cNvSpPr/>
          <p:nvPr/>
        </p:nvSpPr>
        <p:spPr>
          <a:xfrm rot="5580574">
            <a:off x="2754871" y="4460507"/>
            <a:ext cx="1043459" cy="1013413"/>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ame 5"/>
          <p:cNvSpPr/>
          <p:nvPr/>
        </p:nvSpPr>
        <p:spPr>
          <a:xfrm>
            <a:off x="3200400" y="3505200"/>
            <a:ext cx="2057400" cy="6858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Cloud Callout 6"/>
          <p:cNvSpPr/>
          <p:nvPr/>
        </p:nvSpPr>
        <p:spPr>
          <a:xfrm>
            <a:off x="6172200" y="1447800"/>
            <a:ext cx="2514600" cy="20574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ightning Bolt 7"/>
          <p:cNvSpPr/>
          <p:nvPr/>
        </p:nvSpPr>
        <p:spPr>
          <a:xfrm rot="5580574">
            <a:off x="4888471" y="2326907"/>
            <a:ext cx="1043459" cy="1013413"/>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505200" y="3657600"/>
            <a:ext cx="1676400" cy="369332"/>
          </a:xfrm>
          <a:prstGeom prst="rect">
            <a:avLst/>
          </a:prstGeom>
          <a:noFill/>
        </p:spPr>
        <p:txBody>
          <a:bodyPr wrap="square" rtlCol="0">
            <a:spAutoFit/>
          </a:bodyPr>
          <a:lstStyle/>
          <a:p>
            <a:r>
              <a:rPr lang="en-US" dirty="0" smtClean="0"/>
              <a:t>SMS GATEWAY</a:t>
            </a:r>
            <a:endParaRPr lang="en-US" dirty="0"/>
          </a:p>
        </p:txBody>
      </p:sp>
      <p:sp>
        <p:nvSpPr>
          <p:cNvPr id="10" name="TextBox 9"/>
          <p:cNvSpPr txBox="1"/>
          <p:nvPr/>
        </p:nvSpPr>
        <p:spPr>
          <a:xfrm>
            <a:off x="6934200" y="1981200"/>
            <a:ext cx="1219200" cy="923330"/>
          </a:xfrm>
          <a:prstGeom prst="rect">
            <a:avLst/>
          </a:prstGeom>
          <a:noFill/>
        </p:spPr>
        <p:txBody>
          <a:bodyPr wrap="square" rtlCol="0">
            <a:spAutoFit/>
          </a:bodyPr>
          <a:lstStyle/>
          <a:p>
            <a:pPr algn="ctr"/>
            <a:r>
              <a:rPr lang="en-US" b="1" dirty="0" smtClean="0">
                <a:solidFill>
                  <a:schemeClr val="bg1"/>
                </a:solidFill>
                <a:latin typeface="Tw Cen MT" pitchFamily="34" charset="0"/>
              </a:rPr>
              <a:t>DHIS2 Online Server</a:t>
            </a:r>
            <a:endParaRPr lang="en-US" b="1" dirty="0">
              <a:solidFill>
                <a:schemeClr val="bg1"/>
              </a:solidFill>
              <a:latin typeface="Tw Cen MT"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Setting up the DHIS2 SMS Server</a:t>
            </a:r>
            <a:endParaRPr lang="en-US" dirty="0">
              <a:solidFill>
                <a:srgbClr val="C00000"/>
              </a:solidFill>
            </a:endParaRPr>
          </a:p>
        </p:txBody>
      </p:sp>
      <p:sp>
        <p:nvSpPr>
          <p:cNvPr id="3" name="Content Placeholder 2"/>
          <p:cNvSpPr>
            <a:spLocks noGrp="1"/>
          </p:cNvSpPr>
          <p:nvPr>
            <p:ph idx="1"/>
          </p:nvPr>
        </p:nvSpPr>
        <p:spPr/>
        <p:txBody>
          <a:bodyPr>
            <a:normAutofit/>
          </a:bodyPr>
          <a:lstStyle/>
          <a:p>
            <a:pPr>
              <a:buFont typeface="Wingdings" pitchFamily="2" charset="2"/>
              <a:buChar char="§"/>
            </a:pPr>
            <a:r>
              <a:rPr lang="en-US" sz="3600" dirty="0" smtClean="0">
                <a:latin typeface="Tw Cen MT" pitchFamily="34" charset="0"/>
              </a:rPr>
              <a:t>The SMS gateway receives data in normal text format (using a Key Word as a parser and data element codes) and forwards the data onto the DHIS2 online server.</a:t>
            </a:r>
          </a:p>
          <a:p>
            <a:pPr>
              <a:buFont typeface="Wingdings" pitchFamily="2" charset="2"/>
              <a:buChar char="§"/>
            </a:pPr>
            <a:r>
              <a:rPr lang="en-US" sz="3600" dirty="0" smtClean="0">
                <a:latin typeface="Tw Cen MT" pitchFamily="34" charset="0"/>
              </a:rPr>
              <a:t>The SMS Gateway requires an Android supported device to run. </a:t>
            </a:r>
            <a:endParaRPr lang="en-US" sz="3600" dirty="0">
              <a:latin typeface="Tw Cen MT"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w Cen MT" pitchFamily="34" charset="0"/>
              </a:rPr>
              <a:t>Google Play store</a:t>
            </a:r>
            <a:r>
              <a:rPr lang="en-US" dirty="0" smtClean="0"/>
              <a:t>:</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
            </a:pPr>
            <a:r>
              <a:rPr lang="en-US" sz="6000" dirty="0" smtClean="0">
                <a:latin typeface="Tw Cen MT" pitchFamily="34" charset="0"/>
                <a:hlinkClick r:id="rId2"/>
              </a:rPr>
              <a:t>https://play.google.com/store/apps/details?id=org.dhis2.androidsms</a:t>
            </a:r>
            <a:endParaRPr lang="en-US" sz="6000" dirty="0">
              <a:latin typeface="Tw Cen MT"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w Cen MT" pitchFamily="34" charset="0"/>
              </a:rPr>
              <a:t>Configuring SMS Commands</a:t>
            </a:r>
            <a:endParaRPr lang="en-US" dirty="0">
              <a:latin typeface="Tw Cen MT" pitchFamily="34" charset="0"/>
            </a:endParaRPr>
          </a:p>
        </p:txBody>
      </p:sp>
      <p:sp>
        <p:nvSpPr>
          <p:cNvPr id="3" name="Content Placeholder 2"/>
          <p:cNvSpPr>
            <a:spLocks noGrp="1"/>
          </p:cNvSpPr>
          <p:nvPr>
            <p:ph idx="1"/>
          </p:nvPr>
        </p:nvSpPr>
        <p:spPr/>
        <p:txBody>
          <a:bodyPr>
            <a:normAutofit lnSpcReduction="10000"/>
          </a:bodyPr>
          <a:lstStyle/>
          <a:p>
            <a:pPr>
              <a:buFont typeface="Wingdings" pitchFamily="2" charset="2"/>
              <a:buChar char="§"/>
            </a:pPr>
            <a:r>
              <a:rPr lang="en-US" dirty="0" smtClean="0">
                <a:latin typeface="Tw Cen MT" pitchFamily="34" charset="0"/>
              </a:rPr>
              <a:t>The SMS gateway will forward data based on preconfigured  commands, which need to be configured on the DHIS2 server by a user with admin rights; </a:t>
            </a:r>
          </a:p>
          <a:p>
            <a:pPr>
              <a:buFont typeface="Wingdings" pitchFamily="2" charset="2"/>
              <a:buChar char="§"/>
            </a:pPr>
            <a:r>
              <a:rPr lang="en-US" dirty="0" smtClean="0">
                <a:latin typeface="Tw Cen MT" pitchFamily="34" charset="0"/>
              </a:rPr>
              <a:t>The place to configure these commands is:</a:t>
            </a:r>
          </a:p>
          <a:p>
            <a:pPr>
              <a:buNone/>
            </a:pPr>
            <a:r>
              <a:rPr lang="en-US" smtClean="0">
                <a:latin typeface="Tw Cen MT" pitchFamily="34" charset="0"/>
              </a:rPr>
              <a:t>	</a:t>
            </a:r>
            <a:r>
              <a:rPr lang="en-US" smtClean="0">
                <a:latin typeface="Tw Cen MT" pitchFamily="34" charset="0"/>
              </a:rPr>
              <a:t>Mobile </a:t>
            </a:r>
            <a:r>
              <a:rPr lang="en-US" dirty="0" smtClean="0">
                <a:latin typeface="Tw Cen MT" pitchFamily="34" charset="0"/>
              </a:rPr>
              <a:t>Configuration &gt; SMS Commands. The Commands are configured to allow for the allocation of a dataset and the allied data elements to be sent.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w Cen MT" pitchFamily="34" charset="0"/>
              </a:rPr>
              <a:t>SMS Mobile Configuration</a:t>
            </a:r>
            <a:endParaRPr lang="en-US" dirty="0">
              <a:latin typeface="Tw Cen MT" pitchFamily="34" charset="0"/>
            </a:endParaRPr>
          </a:p>
        </p:txBody>
      </p:sp>
      <p:pic>
        <p:nvPicPr>
          <p:cNvPr id="7" name="Picture 2" descr="http://www.dhis2.org/doc/snapshot/en/user/html/resources/images/dhis2_mobile_sms/mobile-sms-startup-link.png"/>
          <p:cNvPicPr>
            <a:picLocks noChangeAspect="1" noChangeArrowheads="1"/>
          </p:cNvPicPr>
          <p:nvPr/>
        </p:nvPicPr>
        <p:blipFill>
          <a:blip r:embed="rId2"/>
          <a:srcRect/>
          <a:stretch>
            <a:fillRect/>
          </a:stretch>
        </p:blipFill>
        <p:spPr bwMode="auto">
          <a:xfrm>
            <a:off x="838200" y="1600200"/>
            <a:ext cx="7199540" cy="422910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w Cen MT" pitchFamily="34" charset="0"/>
              </a:rPr>
              <a:t>SMS Mobile Configuration</a:t>
            </a:r>
            <a:endParaRPr lang="en-US" dirty="0"/>
          </a:p>
        </p:txBody>
      </p:sp>
      <p:pic>
        <p:nvPicPr>
          <p:cNvPr id="22530" name="Picture 2" descr="http://www.dhis2.org/doc/snapshot/en/user/html/resources/images/dhis2_mobile_sms/mobile-sms-startup-link-sms-command.png"/>
          <p:cNvPicPr>
            <a:picLocks noChangeAspect="1" noChangeArrowheads="1"/>
          </p:cNvPicPr>
          <p:nvPr/>
        </p:nvPicPr>
        <p:blipFill>
          <a:blip r:embed="rId2"/>
          <a:srcRect/>
          <a:stretch>
            <a:fillRect/>
          </a:stretch>
        </p:blipFill>
        <p:spPr bwMode="auto">
          <a:xfrm>
            <a:off x="381000" y="1752600"/>
            <a:ext cx="8382000" cy="2987475"/>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Bits and bytes design template</Template>
  <TotalTime>1248</TotalTime>
  <Words>609</Words>
  <Application>Microsoft Macintosh PowerPoint</Application>
  <PresentationFormat>On-screen Show (4:3)</PresentationFormat>
  <Paragraphs>62</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Calibri</vt:lpstr>
      <vt:lpstr>Cambria Math</vt:lpstr>
      <vt:lpstr>Tw Cen MT</vt:lpstr>
      <vt:lpstr>Wingdings</vt:lpstr>
      <vt:lpstr>Arial</vt:lpstr>
      <vt:lpstr>Office Theme</vt:lpstr>
      <vt:lpstr>DHIS2 SMS Mobile Client</vt:lpstr>
      <vt:lpstr>Background: </vt:lpstr>
      <vt:lpstr>Setting up the DHIS2 SMS</vt:lpstr>
      <vt:lpstr>PowerPoint Presentation</vt:lpstr>
      <vt:lpstr>Setting up the DHIS2 SMS Server</vt:lpstr>
      <vt:lpstr>Google Play store:</vt:lpstr>
      <vt:lpstr>Configuring SMS Commands</vt:lpstr>
      <vt:lpstr>SMS Mobile Configuration</vt:lpstr>
      <vt:lpstr>SMS Mobile Configuration</vt:lpstr>
      <vt:lpstr>Add A Command </vt:lpstr>
      <vt:lpstr>Editing the Command</vt:lpstr>
      <vt:lpstr>Editing the Command</vt:lpstr>
      <vt:lpstr>Add a User</vt:lpstr>
      <vt:lpstr>Add a User</vt:lpstr>
      <vt:lpstr>Add a User</vt:lpstr>
      <vt:lpstr>SMS Gateway</vt:lpstr>
      <vt:lpstr>Configure the Gateway App. </vt:lpstr>
      <vt:lpstr>Pushing Data</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DHIS2 SMS Mobile Client</dc:title>
  <dc:creator>A.Jerome Shaguy</dc:creator>
  <cp:lastModifiedBy>Microsoft Office User</cp:lastModifiedBy>
  <cp:revision>16</cp:revision>
  <dcterms:created xsi:type="dcterms:W3CDTF">2013-11-11T18:01:50Z</dcterms:created>
  <dcterms:modified xsi:type="dcterms:W3CDTF">2018-01-31T07:43:05Z</dcterms:modified>
</cp:coreProperties>
</file>